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Lst>
  <p:sldSz cx="18288000" cy="10287000"/>
  <p:notesSz cx="6858000" cy="9144000"/>
  <p:embeddedFontLst>
    <p:embeddedFont>
      <p:font typeface="Clear Sans Regular Bold" panose="020B0604020202020204" charset="0"/>
      <p:regular r:id="rId15"/>
    </p:embeddedFon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0697" autoAdjust="0"/>
  </p:normalViewPr>
  <p:slideViewPr>
    <p:cSldViewPr>
      <p:cViewPr varScale="1">
        <p:scale>
          <a:sx n="37" d="100"/>
          <a:sy n="37" d="100"/>
        </p:scale>
        <p:origin x="69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306455823"/>
        <c:axId val="306454863"/>
      </c:barChart>
      <c:catAx>
        <c:axId val="30645582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4863"/>
        <c:crosses val="autoZero"/>
        <c:auto val="1"/>
        <c:lblAlgn val="ctr"/>
        <c:lblOffset val="100"/>
        <c:noMultiLvlLbl val="0"/>
      </c:catAx>
      <c:valAx>
        <c:axId val="3064548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5823"/>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I hope you are doing well! My name </a:t>
            </a:r>
            <a:r>
              <a:rPr lang="en-US" dirty="0" smtClean="0"/>
              <a:t>is</a:t>
            </a:r>
            <a:r>
              <a:rPr lang="en-US" baseline="0" dirty="0" smtClean="0"/>
              <a:t> </a:t>
            </a:r>
            <a:r>
              <a:rPr lang="en-US" baseline="0" dirty="0" err="1" smtClean="0"/>
              <a:t>Yashwanth</a:t>
            </a:r>
            <a:r>
              <a:rPr lang="en-US" baseline="0" dirty="0" smtClean="0"/>
              <a:t> </a:t>
            </a:r>
            <a:r>
              <a:rPr lang="en-US" baseline="0" dirty="0" err="1" smtClean="0"/>
              <a:t>Balaji</a:t>
            </a:r>
            <a:r>
              <a:rPr lang="en-US" dirty="0" smtClean="0"/>
              <a:t>, </a:t>
            </a:r>
            <a:r>
              <a:rPr lang="en-US" dirty="0"/>
              <a:t>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Dashboard in Excel – Social Buzz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ECECEC"/>
                </a:solidFill>
                <a:effectLst/>
                <a:highlight>
                  <a:srgbClr val="212121"/>
                </a:highlight>
                <a:latin typeface="Söhne"/>
              </a:rPr>
              <a:t>To kick things off, let me recap this engagement.</a:t>
            </a:r>
          </a:p>
          <a:p>
            <a:pPr algn="l"/>
            <a:r>
              <a:rPr lang="en-US" b="0" i="0" dirty="0">
                <a:solidFill>
                  <a:srgbClr val="ECECEC"/>
                </a:solidFill>
                <a:effectLst/>
                <a:highlight>
                  <a:srgbClr val="212121"/>
                </a:highlight>
                <a:latin typeface="Söhne"/>
              </a:rPr>
              <a:t>Accenture has embarked on a 3-month pilot with Social Buzz, focusing on three main tasks aligned with some of the biggest challenges you're currently facing.</a:t>
            </a:r>
          </a:p>
          <a:p>
            <a:pPr algn="l"/>
            <a:r>
              <a:rPr lang="en-US" b="0" i="0" dirty="0">
                <a:solidFill>
                  <a:srgbClr val="ECECEC"/>
                </a:solidFill>
                <a:effectLst/>
                <a:highlight>
                  <a:srgbClr val="212121"/>
                </a:highlight>
                <a:latin typeface="Söhne"/>
              </a:rPr>
              <a:t>Social Buzz has achieved tremendous scale in recent years, establishing itself as a global unicorn company. We are here to assist you in managing this scale and guiding you in the right direction.</a:t>
            </a:r>
          </a:p>
          <a:p>
            <a:pPr algn="l"/>
            <a:r>
              <a:rPr lang="en-US" b="0" i="0" dirty="0">
                <a:solidFill>
                  <a:srgbClr val="ECECEC"/>
                </a:solidFill>
                <a:effectLst/>
                <a:highlight>
                  <a:srgbClr val="212121"/>
                </a:highlight>
                <a:latin typeface="Söhne"/>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r>
              <a:rPr lang="en-US" b="0" i="0" dirty="0">
                <a:solidFill>
                  <a:srgbClr val="FFFFFF"/>
                </a:solidFill>
                <a:effectLst/>
                <a:highlight>
                  <a:srgbClr val="212121"/>
                </a:highlight>
                <a:latin typeface="Inter"/>
              </a:rPr>
              <a:t/>
            </a:r>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Shaikh Minhaj,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audio" Target="../media/media10.m4a"/><Relationship Id="rId7" Type="http://schemas.openxmlformats.org/officeDocument/2006/relationships/image" Target="../media/image18.sv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6.png"/><Relationship Id="rId11" Type="http://schemas.openxmlformats.org/officeDocument/2006/relationships/image" Target="../media/image3.png"/><Relationship Id="rId5" Type="http://schemas.openxmlformats.org/officeDocument/2006/relationships/notesSlide" Target="../notesSlides/notesSlide10.xml"/><Relationship Id="rId10" Type="http://schemas.openxmlformats.org/officeDocument/2006/relationships/image" Target="../media/image9.svg"/><Relationship Id="rId4" Type="http://schemas.openxmlformats.org/officeDocument/2006/relationships/slideLayout" Target="../slideLayouts/slideLayout7.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11.m4a"/><Relationship Id="rId7" Type="http://schemas.openxmlformats.org/officeDocument/2006/relationships/image" Target="../media/image2.sv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2.m4a"/><Relationship Id="rId7" Type="http://schemas.openxmlformats.org/officeDocument/2006/relationships/image" Target="../media/image21.sv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notesSlide" Target="../notesSlides/notesSlide12.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2.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3.m4a"/><Relationship Id="rId7" Type="http://schemas.openxmlformats.org/officeDocument/2006/relationships/image" Target="../media/image2.sv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3.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image" Target="../media/image7.svg"/><Relationship Id="rId12" Type="http://schemas.openxmlformats.org/officeDocument/2006/relationships/image" Target="../media/image9.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4.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8.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audio" Target="../media/media5.m4a"/><Relationship Id="rId7" Type="http://schemas.openxmlformats.org/officeDocument/2006/relationships/image" Target="../media/image9.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5.png"/><Relationship Id="rId11" Type="http://schemas.openxmlformats.org/officeDocument/2006/relationships/image" Target="../media/image3.png"/><Relationship Id="rId5" Type="http://schemas.openxmlformats.org/officeDocument/2006/relationships/notesSlide" Target="../notesSlides/notesSlide5.xml"/><Relationship Id="rId10" Type="http://schemas.openxmlformats.org/officeDocument/2006/relationships/image" Target="../media/image12.jpg"/><Relationship Id="rId4" Type="http://schemas.openxmlformats.org/officeDocument/2006/relationships/slideLayout" Target="../slideLayouts/slideLayout7.xml"/><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7.m4a"/><Relationship Id="rId7" Type="http://schemas.openxmlformats.org/officeDocument/2006/relationships/image" Target="../media/image18.sv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notesSlide" Target="../notesSlides/notesSlide7.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notesSlide" Target="../notesSlides/notesSlide8.xml"/><Relationship Id="rId10" Type="http://schemas.openxmlformats.org/officeDocument/2006/relationships/chart" Target="../charts/chart1.xml"/><Relationship Id="rId4" Type="http://schemas.openxmlformats.org/officeDocument/2006/relationships/slideLayout" Target="../slideLayouts/slideLayout7.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9.sv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notesSlide" Target="../notesSlides/notesSlide9.xml"/><Relationship Id="rId10" Type="http://schemas.openxmlformats.org/officeDocument/2006/relationships/chart" Target="../charts/chart2.xml"/><Relationship Id="rId4" Type="http://schemas.openxmlformats.org/officeDocument/2006/relationships/slideLayout" Target="../slideLayouts/slideLayout7.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5" name="Audio 24">
            <a:hlinkClick r:id="" action="ppaction://media"/>
            <a:extLst>
              <a:ext uri="{FF2B5EF4-FFF2-40B4-BE49-F238E27FC236}">
                <a16:creationId xmlns:a16="http://schemas.microsoft.com/office/drawing/2014/main" id="{EB969264-B898-4975-8DDB-767E0B2706B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12889">
        <p159:morph option="byObject"/>
      </p:transition>
    </mc:Choice>
    <mc:Fallback>
      <p:transition spd="slow" advTm="12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17" name="Audio 16">
            <a:hlinkClick r:id="" action="ppaction://media"/>
            <a:extLst>
              <a:ext uri="{FF2B5EF4-FFF2-40B4-BE49-F238E27FC236}">
                <a16:creationId xmlns:a16="http://schemas.microsoft.com/office/drawing/2014/main" id="{174509DC-8EB9-997E-40D1-FCD465BAAF6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70334">
        <p159:morph option="byObject"/>
      </p:transition>
    </mc:Choice>
    <mc:Fallback>
      <p:transition spd="slow" advTm="703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8" name="Group 8"/>
          <p:cNvGrpSpPr/>
          <p:nvPr/>
        </p:nvGrpSpPr>
        <p:grpSpPr>
          <a:xfrm>
            <a:off x="1905000" y="8648700"/>
            <a:ext cx="17253775" cy="2017079"/>
            <a:chOff x="0" y="0"/>
            <a:chExt cx="23005033" cy="2689439"/>
          </a:xfrm>
        </p:grpSpPr>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pic>
        <p:nvPicPr>
          <p:cNvPr id="25" name="Picture 24">
            <a:extLst>
              <a:ext uri="{FF2B5EF4-FFF2-40B4-BE49-F238E27FC236}">
                <a16:creationId xmlns:a16="http://schemas.microsoft.com/office/drawing/2014/main" id="{A5CD0460-9A5B-A33D-8E32-BEC5D4BCB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49" y="419100"/>
            <a:ext cx="16966301" cy="7685053"/>
          </a:xfrm>
          <a:prstGeom prst="rect">
            <a:avLst/>
          </a:prstGeom>
        </p:spPr>
      </p:pic>
      <p:pic>
        <p:nvPicPr>
          <p:cNvPr id="2" name="Audio 1">
            <a:hlinkClick r:id="" action="ppaction://media"/>
            <a:extLst>
              <a:ext uri="{FF2B5EF4-FFF2-40B4-BE49-F238E27FC236}">
                <a16:creationId xmlns:a16="http://schemas.microsoft.com/office/drawing/2014/main" id="{267E7E0D-B822-3615-BD4F-9242022E744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53486">
        <p159:morph option="byObject"/>
      </p:transition>
    </mc:Choice>
    <mc:Fallback>
      <p:transition spd="slow" advTm="53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8BE3D8A5-6081-2CF1-CE81-BCE0958D0E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xmlns:p14="http://schemas.microsoft.com/office/powerpoint/2010/main">
    <mc:Choice Requires="p14">
      <p:transition spd="slow" p14:dur="1500" advTm="10799">
        <p:split orient="vert"/>
      </p:transition>
    </mc:Choice>
    <mc:Fallback xmlns="">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a16="http://schemas.microsoft.com/office/drawing/2014/main" id="{54AEBA02-B503-DF70-BC22-F96C997C027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88766">
        <p:fade/>
      </p:transition>
    </mc:Choice>
    <mc:Fallback xmlns="">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pic>
        <p:nvPicPr>
          <p:cNvPr id="35" name="Audio 34">
            <a:hlinkClick r:id="" action="ppaction://media"/>
            <a:extLst>
              <a:ext uri="{FF2B5EF4-FFF2-40B4-BE49-F238E27FC236}">
                <a16:creationId xmlns:a16="http://schemas.microsoft.com/office/drawing/2014/main" id="{43E0767D-A3A7-46BC-2F41-8F0BBE742B3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71235">
        <p159:morph option="byObject"/>
      </p:transition>
    </mc:Choice>
    <mc:Fallback>
      <p:transition spd="slow" advTm="7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5"/>
                </p:tgtEl>
              </p:cMediaNode>
            </p:audio>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pic>
        <p:nvPicPr>
          <p:cNvPr id="23" name="Audio 22">
            <a:hlinkClick r:id="" action="ppaction://media"/>
            <a:extLst>
              <a:ext uri="{FF2B5EF4-FFF2-40B4-BE49-F238E27FC236}">
                <a16:creationId xmlns:a16="http://schemas.microsoft.com/office/drawing/2014/main" id="{E11AFFAD-F900-2F6C-ED96-3BBFE1DD737F}"/>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400" advTm="45568">
        <p14:reveal/>
      </p:transition>
    </mc:Choice>
    <mc:Fallback xmlns="">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3"/>
                </p:tgtEl>
              </p:cMediaNode>
            </p:audio>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SHAIKH MINHAJ</a:t>
            </a:r>
          </a:p>
          <a:p>
            <a:r>
              <a:rPr lang="en-US" sz="2400" b="1" dirty="0"/>
              <a:t>Data Analyst</a:t>
            </a:r>
            <a:endParaRPr lang="en-IN" sz="2400" b="1" dirty="0"/>
          </a:p>
        </p:txBody>
      </p:sp>
      <p:grpSp>
        <p:nvGrpSpPr>
          <p:cNvPr id="39" name="Group 23">
            <a:extLst>
              <a:ext uri="{FF2B5EF4-FFF2-40B4-BE49-F238E27FC236}">
                <a16:creationId xmlns:a16="http://schemas.microsoft.com/office/drawing/2014/main" id="{C6427815-BA85-9C98-E196-367B0B879255}"/>
              </a:ext>
            </a:extLst>
          </p:cNvPr>
          <p:cNvGrpSpPr>
            <a:grpSpLocks noChangeAspect="1"/>
          </p:cNvGrpSpPr>
          <p:nvPr/>
        </p:nvGrpSpPr>
        <p:grpSpPr>
          <a:xfrm>
            <a:off x="11443639" y="6992063"/>
            <a:ext cx="2187334" cy="2123082"/>
            <a:chOff x="-23042" y="66269"/>
            <a:chExt cx="6542158" cy="6349987"/>
          </a:xfrm>
        </p:grpSpPr>
        <p:sp>
          <p:nvSpPr>
            <p:cNvPr id="40" name="Freeform 24">
              <a:extLst>
                <a:ext uri="{FF2B5EF4-FFF2-40B4-BE49-F238E27FC236}">
                  <a16:creationId xmlns:a16="http://schemas.microsoft.com/office/drawing/2014/main" id="{B881BF0D-CBC8-8FF4-EF7B-000FB1A2D98E}"/>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extLst>
                  <a:ext uri="{28A0092B-C50C-407E-A947-70E740481C1C}">
                    <a14:useLocalDpi xmlns:a14="http://schemas.microsoft.com/office/drawing/2010/main" val="0"/>
                  </a:ext>
                </a:extLst>
              </a:blip>
              <a:stretch>
                <a:fillRect/>
              </a:stretch>
            </a:blipFill>
            <a:ln>
              <a:solidFill>
                <a:srgbClr val="00BAFF"/>
              </a:solidFill>
            </a:ln>
          </p:spPr>
          <p:txBody>
            <a:bodyPr/>
            <a:lstStyle/>
            <a:p>
              <a:endParaRPr lang="en-IN" dirty="0"/>
            </a:p>
            <a:p>
              <a:endParaRPr lang="en-IN" dirty="0"/>
            </a:p>
          </p:txBody>
        </p:sp>
        <p:sp>
          <p:nvSpPr>
            <p:cNvPr id="41" name="Freeform 25">
              <a:extLst>
                <a:ext uri="{FF2B5EF4-FFF2-40B4-BE49-F238E27FC236}">
                  <a16:creationId xmlns:a16="http://schemas.microsoft.com/office/drawing/2014/main" id="{52404D8F-293C-2ACE-D053-FFBE653A02F2}"/>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28" name="Audio 27">
            <a:hlinkClick r:id="" action="ppaction://media"/>
            <a:extLst>
              <a:ext uri="{FF2B5EF4-FFF2-40B4-BE49-F238E27FC236}">
                <a16:creationId xmlns:a16="http://schemas.microsoft.com/office/drawing/2014/main" id="{6B22C557-5039-6A08-909B-374E0E4394D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73695">
        <p159:morph option="byObject"/>
      </p:transition>
    </mc:Choice>
    <mc:Fallback>
      <p:transition spd="slow" advTm="73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pic>
        <p:nvPicPr>
          <p:cNvPr id="44" name="Audio 43">
            <a:hlinkClick r:id="" action="ppaction://media"/>
            <a:extLst>
              <a:ext uri="{FF2B5EF4-FFF2-40B4-BE49-F238E27FC236}">
                <a16:creationId xmlns:a16="http://schemas.microsoft.com/office/drawing/2014/main" id="{FF03FA72-FAED-6A07-4FE9-DAA229DFEA4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p:transition spd="slow" advTm="8467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4" name="Audio 13">
            <a:hlinkClick r:id="" action="ppaction://media"/>
            <a:extLst>
              <a:ext uri="{FF2B5EF4-FFF2-40B4-BE49-F238E27FC236}">
                <a16:creationId xmlns:a16="http://schemas.microsoft.com/office/drawing/2014/main" id="{3E98D589-88C8-653A-284D-67A870F134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50147">
        <p159:morph option="byObject"/>
      </p:transition>
    </mc:Choice>
    <mc:Fallback>
      <p:transition spd="slow" advTm="50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74784747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20E48A0F-7E2A-2CFE-B2FB-BA843012401B}"/>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75983">
        <p159:morph option="byObject"/>
      </p:transition>
    </mc:Choice>
    <mc:Fallback>
      <p:transition spd="slow" advTm="75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barn(outVertical)">
                                      <p:cBhvr>
                                        <p:cTn id="11" dur="500"/>
                                        <p:tgtEl>
                                          <p:spTgt spid="29">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barn(outVertical)">
                                      <p:cBhvr>
                                        <p:cTn id="16" dur="500"/>
                                        <p:tgtEl>
                                          <p:spTgt spid="29">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barn(outVertical)">
                                      <p:cBhvr>
                                        <p:cTn id="21" dur="500"/>
                                        <p:tgtEl>
                                          <p:spTgt spid="29">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barn(outVertical)">
                                      <p:cBhvr>
                                        <p:cTn id="26" dur="500"/>
                                        <p:tgtEl>
                                          <p:spTgt spid="29">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barn(outVertical)">
                                      <p:cBhvr>
                                        <p:cTn id="31" dur="500"/>
                                        <p:tgtEl>
                                          <p:spTgt spid="29">
                                            <p:graphicEl>
                                              <a:chart seriesIdx="-4" categoryIdx="3"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9">
                                            <p:graphicEl>
                                              <a:chart seriesIdx="-4" categoryIdx="4" bldStep="category"/>
                                            </p:graphicEl>
                                          </p:spTgt>
                                        </p:tgtEl>
                                        <p:attrNameLst>
                                          <p:attrName>style.visibility</p:attrName>
                                        </p:attrNameLst>
                                      </p:cBhvr>
                                      <p:to>
                                        <p:strVal val="visible"/>
                                      </p:to>
                                    </p:set>
                                    <p:animEffect transition="in" filter="barn(outVertical)">
                                      <p:cBhvr>
                                        <p:cTn id="36" dur="500"/>
                                        <p:tgtEl>
                                          <p:spTgt spid="29">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7"/>
                </p:tgtEl>
              </p:cMediaNode>
            </p:audio>
          </p:childTnLst>
        </p:cTn>
      </p:par>
    </p:tnLst>
    <p:bldLst>
      <p:bldGraphic spid="29"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573696135"/>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9CD86F3A-6544-BA3E-3F95-D25CFE6EBB8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2453851658"/>
      </p:ext>
    </p:extLst>
  </p:cSld>
  <p:clrMapOvr>
    <a:masterClrMapping/>
  </p:clrMapOvr>
  <p:transition spd="slow" advTm="242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barn(inVertical)">
                                      <p:cBhvr>
                                        <p:cTn id="11" dur="500"/>
                                        <p:tgtEl>
                                          <p:spTgt spid="31">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barn(inVertical)">
                                      <p:cBhvr>
                                        <p:cTn id="16" dur="500"/>
                                        <p:tgtEl>
                                          <p:spTgt spid="31">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barn(inVertical)">
                                      <p:cBhvr>
                                        <p:cTn id="21" dur="500"/>
                                        <p:tgtEl>
                                          <p:spTgt spid="31">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barn(inVertical)">
                                      <p:cBhvr>
                                        <p:cTn id="26" dur="500"/>
                                        <p:tgtEl>
                                          <p:spTgt spid="31">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barn(inVertical)">
                                      <p:cBhvr>
                                        <p:cTn id="31" dur="500"/>
                                        <p:tgtEl>
                                          <p:spTgt spid="31">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7"/>
                </p:tgtEl>
              </p:cMediaNode>
            </p:audio>
          </p:childTnLst>
        </p:cTn>
      </p:par>
    </p:tnLst>
    <p:bldLst>
      <p:bldGraphic spid="31" grpId="0">
        <p:bldSub>
          <a:bldChart bld="category"/>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1.5|2.1|1|1.9|2.3|1.5"/>
</p:tagLst>
</file>

<file path=ppt/tags/tag8.xml><?xml version="1.0" encoding="utf-8"?>
<p:tagLst xmlns:a="http://schemas.openxmlformats.org/drawingml/2006/main" xmlns:r="http://schemas.openxmlformats.org/officeDocument/2006/relationships" xmlns:p="http://schemas.openxmlformats.org/presentationml/2006/main">
  <p:tag name="TIMING" val="|1.9|1.4|1|4.1|1.2"/>
</p:tagLst>
</file>

<file path=ppt/tags/tag9.xml><?xml version="1.0" encoding="utf-8"?>
<p:tagLst xmlns:a="http://schemas.openxmlformats.org/drawingml/2006/main" xmlns:r="http://schemas.openxmlformats.org/officeDocument/2006/relationships" xmlns:p="http://schemas.openxmlformats.org/presentationml/2006/main">
  <p:tag name="TIMING" val="|0.5|16.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TotalTime>
  <Words>1627</Words>
  <Application>Microsoft Office PowerPoint</Application>
  <PresentationFormat>Custom</PresentationFormat>
  <Paragraphs>156</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Inter</vt:lpstr>
      <vt:lpstr>Arial</vt:lpstr>
      <vt:lpstr>Clear Sans Regular Bold</vt:lpstr>
      <vt:lpstr>Calibri</vt:lpstr>
      <vt:lpstr>Söhne</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Admin</cp:lastModifiedBy>
  <cp:revision>42</cp:revision>
  <dcterms:created xsi:type="dcterms:W3CDTF">2006-08-16T00:00:00Z</dcterms:created>
  <dcterms:modified xsi:type="dcterms:W3CDTF">2024-08-21T20:24:47Z</dcterms:modified>
  <dc:identifier>DAEhDyfaYKE</dc:identifier>
</cp:coreProperties>
</file>